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3" r:id="rId7"/>
    <p:sldId id="262" r:id="rId8"/>
    <p:sldId id="264" r:id="rId9"/>
    <p:sldId id="266" r:id="rId10"/>
    <p:sldId id="265" r:id="rId11"/>
    <p:sldId id="267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126081-9FD4-1F47-8D76-044AD46F33DA}" v="2" dt="2018-08-28T09:01:48.3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/>
    <p:restoredTop sz="85793"/>
  </p:normalViewPr>
  <p:slideViewPr>
    <p:cSldViewPr snapToGrid="0" snapToObjects="1">
      <p:cViewPr varScale="1">
        <p:scale>
          <a:sx n="103" d="100"/>
          <a:sy n="103" d="100"/>
        </p:scale>
        <p:origin x="5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E8899-8F87-4143-AD9D-90A4043BFD97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BAEBCF-3D9C-D442-80A3-07E48204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600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Lambda=0.5 and sigma=0.03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AEBCF-3D9C-D442-80A3-07E4820434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13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Lambda=0.5 and sigma=0.03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AEBCF-3D9C-D442-80A3-07E4820434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02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Lambda=0.5 and sigma=0.03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AEBCF-3D9C-D442-80A3-07E4820434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77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Lambda=0.5 and sigma=0.03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AEBCF-3D9C-D442-80A3-07E4820434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447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Lambda=0.5 and sigma=0.03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AEBCF-3D9C-D442-80A3-07E4820434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44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AEBCF-3D9C-D442-80A3-07E4820434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069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Lambda=0.5 and sigma=0.03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AEBCF-3D9C-D442-80A3-07E4820434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979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Lambda=0.5 and sigma=0.03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BAEBCF-3D9C-D442-80A3-07E4820434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885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72606-0F52-514B-A149-D9C2059A0C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6D0C96-870E-9546-B86F-D78D2ECE3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9C46E1-B1DB-4642-B310-872A7E2B0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15CB6-C3B8-384F-8DE1-FCB2CE616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1F44E-FB02-D443-843E-FF6FA167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82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D1E73-7664-4849-AF51-400C86CA0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248B2F-9951-B74F-8241-44041506E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48B4C-FA16-A642-AAEC-8689959E1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A9A93-F4D2-8546-B4DF-F357D1078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C5547-5710-7A49-A5CB-AF58D6301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24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7F2B3-4969-4F46-9D1B-7B3B915E8A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18AC50-5DAD-BA43-B6C2-385AC2742B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0C09A6-DE55-754C-9921-DF2DBF7D9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268EE-BF6F-314F-A32B-0CD07B7A6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55C65-4E4F-DE40-913C-D563D35E5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277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9CAAD-2E0B-D54D-9C24-49AC8075C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202C7-5B8D-F14B-A104-39E7AD685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DCAF-A11B-8B47-94FB-7209F147C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DED0B-EAEC-5E4C-9FE7-A7AFEBB52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574C8-1737-4F44-AB51-4E6BCADBD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76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BD5B9-F0F2-2448-B8D0-0B90EF88E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54F48-B530-8B45-A8BB-113EBBE71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A2B3E-BF3B-774C-B913-5B6639D4A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B6BBB-F6BE-0442-9281-71ADC0DD0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9ACEA-F1D2-2741-ACF7-924EDFD0D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172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2B2CD-BF7A-2B4E-AB6D-8FC41D345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14200-8BC8-7143-B394-FA089A5A5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561F3-6DCD-E749-8729-FDB9FD6F76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E33FE-75E2-154C-9D54-AA71570B8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E393EB-35F8-7C4E-A160-8B93D895A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E3527-EFD9-1D42-A5EE-20E9C559F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561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66C6C-22A3-E948-A24A-87FE24424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0071BD-BFCB-E740-A7FD-415BF4B65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9D5D77-C7E0-5B4B-9ED4-F89E1937D5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E1B29-C9FB-AF44-B9AB-C95D261506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2550A9-6BC7-F44E-890E-DCA01E7762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C058B7-9311-B449-AC0E-1C06DD05B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530000-80CF-0D4B-821B-82AAB95CB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2D76BB-A713-154A-9602-9D70E4250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90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6E086-7859-8841-9339-C214753D1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EBEE5F-2A6B-B14C-8451-BB402FFFB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0C47F5-1765-234F-B977-1F7DDA586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C2D850-F7E8-6943-9C58-91CFA4F36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32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69339F-8A88-9149-9771-615DF7CA4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1B2976-422C-4746-B733-221B1EB63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0A81-2ECD-9C4D-98F6-BAC332059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12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0422F-0C85-4C43-8434-CA7A8E66E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C48B1-ED18-0D49-A37B-026F69E8F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2617A3-AAFC-584B-987C-C9FEBA2E88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CC8371-03F4-F040-B725-D3087CBBF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F08A7C-89C2-E74B-8BF2-98A8784C2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949873-A53E-5946-AFDD-14ACC0752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12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375FB-92DA-0E40-9CAB-032B308EC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74250A-6900-8046-95FC-1FF78BB3A3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3D0187-5856-6B40-A543-52FFA5D37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3994BB-CAE1-1E49-A553-DEDF4D26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BA5FA-5904-9A43-AFA0-0847FA3A5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000B78-AE63-534B-9921-FFB6ECFC3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213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BF79FF-981B-A14A-9704-99D2DF717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529D0-CA95-BF42-AF16-2C52B4B47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68B31-1753-434B-83F5-53C429BF59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65369-8DB2-344D-8E3C-66D146BD7402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1BFA4-664A-AE4E-89F9-D5355622E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1CF5B-7565-2543-9E8A-7AA844673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D9B4C-7E5F-AC4E-B037-B87A8DD0B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46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c/youtube8m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05ABE-DDF7-234A-B5C5-222D1097A1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Axon AI’s Solution to the 2nd YouTube-8M </a:t>
            </a:r>
            <a:br>
              <a:rPr lang="en-US" sz="4000" b="1" dirty="0"/>
            </a:br>
            <a:r>
              <a:rPr lang="en-US" sz="4000" b="1" dirty="0"/>
              <a:t>Video Understanding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EB1C58-C5A0-6B45-A179-46575C5A7C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anchor="t">
            <a:normAutofit fontScale="92500" lnSpcReduction="10000"/>
          </a:bodyPr>
          <a:lstStyle/>
          <a:p>
            <a:endParaRPr lang="en-US" sz="2100" dirty="0"/>
          </a:p>
          <a:p>
            <a:r>
              <a:rPr lang="en-US" sz="1900" dirty="0" err="1"/>
              <a:t>Choongyeun</a:t>
            </a:r>
            <a:r>
              <a:rPr lang="en-US" sz="1900" dirty="0"/>
              <a:t> Cho, Benjamin </a:t>
            </a:r>
            <a:r>
              <a:rPr lang="en-US" sz="1900" dirty="0" err="1"/>
              <a:t>Antin</a:t>
            </a:r>
            <a:r>
              <a:rPr lang="en-US" sz="1900" dirty="0"/>
              <a:t>, </a:t>
            </a:r>
            <a:r>
              <a:rPr lang="en-US" sz="1900" dirty="0" err="1"/>
              <a:t>Sanchit</a:t>
            </a:r>
            <a:r>
              <a:rPr lang="en-US" sz="1900" dirty="0"/>
              <a:t> Arora, </a:t>
            </a:r>
            <a:r>
              <a:rPr lang="en-US" sz="1900" dirty="0" err="1"/>
              <a:t>Shwan</a:t>
            </a:r>
            <a:r>
              <a:rPr lang="en-US" sz="1900" dirty="0"/>
              <a:t> Ashrafi, </a:t>
            </a:r>
            <a:r>
              <a:rPr lang="en-US" sz="1900" dirty="0" err="1"/>
              <a:t>Peilin</a:t>
            </a:r>
            <a:r>
              <a:rPr lang="en-US" sz="1900" dirty="0"/>
              <a:t> </a:t>
            </a:r>
            <a:r>
              <a:rPr lang="en-US" sz="1900" dirty="0" err="1"/>
              <a:t>Duan</a:t>
            </a:r>
            <a:r>
              <a:rPr lang="en-US" sz="1900" dirty="0"/>
              <a:t>, </a:t>
            </a:r>
            <a:r>
              <a:rPr lang="en-US" sz="1900" b="1" dirty="0"/>
              <a:t>Dang The Huynh</a:t>
            </a:r>
            <a:r>
              <a:rPr lang="en-US" sz="1900" dirty="0"/>
              <a:t>, Lee James, Hang Tuan Nguyen, Moji </a:t>
            </a:r>
            <a:r>
              <a:rPr lang="en-US" sz="1900" dirty="0" err="1"/>
              <a:t>Solgi</a:t>
            </a:r>
            <a:r>
              <a:rPr lang="en-US" sz="1900" dirty="0"/>
              <a:t>, </a:t>
            </a:r>
            <a:r>
              <a:rPr lang="en-US" sz="1900" dirty="0" err="1"/>
              <a:t>Cuong</a:t>
            </a:r>
            <a:r>
              <a:rPr lang="en-US" sz="1900" dirty="0"/>
              <a:t> Van Than</a:t>
            </a:r>
          </a:p>
          <a:p>
            <a:endParaRPr lang="en-US" sz="2100" dirty="0"/>
          </a:p>
          <a:p>
            <a:r>
              <a:rPr lang="en-US" sz="2100" dirty="0"/>
              <a:t>Axon AI</a:t>
            </a:r>
          </a:p>
        </p:txBody>
      </p:sp>
    </p:spTree>
    <p:extLst>
      <p:ext uri="{BB962C8B-B14F-4D97-AF65-F5344CB8AC3E}">
        <p14:creationId xmlns:p14="http://schemas.microsoft.com/office/powerpoint/2010/main" val="292280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D81711-C1C8-DB4E-BEE3-40B10421B710}"/>
              </a:ext>
            </a:extLst>
          </p:cNvPr>
          <p:cNvSpPr/>
          <p:nvPr/>
        </p:nvSpPr>
        <p:spPr>
          <a:xfrm>
            <a:off x="633529" y="354506"/>
            <a:ext cx="2095018" cy="59030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D4266-509E-6C4F-9682-B691E6BC3A2A}"/>
              </a:ext>
            </a:extLst>
          </p:cNvPr>
          <p:cNvSpPr/>
          <p:nvPr/>
        </p:nvSpPr>
        <p:spPr>
          <a:xfrm>
            <a:off x="349062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3F5D0-768D-F643-8473-18C723E54E62}"/>
              </a:ext>
            </a:extLst>
          </p:cNvPr>
          <p:cNvSpPr/>
          <p:nvPr/>
        </p:nvSpPr>
        <p:spPr>
          <a:xfrm>
            <a:off x="6417013" y="354506"/>
            <a:ext cx="2095018" cy="59030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Post-process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D9D2CA-A68E-E84D-9BD1-02D7CB69D7F9}"/>
              </a:ext>
            </a:extLst>
          </p:cNvPr>
          <p:cNvCxnSpPr>
            <a:stCxn id="5" idx="3"/>
          </p:cNvCxnSpPr>
          <p:nvPr/>
        </p:nvCxnSpPr>
        <p:spPr>
          <a:xfrm>
            <a:off x="2728547" y="649660"/>
            <a:ext cx="762081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DD39E6-3BCB-E245-B2C9-9E3BA7D7611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585646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383952-E89E-D745-A183-26BB957042A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12031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D8452E-AA63-284F-AEF9-3AE2C7D35E3B}"/>
              </a:ext>
            </a:extLst>
          </p:cNvPr>
          <p:cNvSpPr txBox="1"/>
          <p:nvPr/>
        </p:nvSpPr>
        <p:spPr>
          <a:xfrm>
            <a:off x="685797" y="992856"/>
            <a:ext cx="19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augmentation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57716A-D288-0043-8E76-9569A7981AD7}"/>
              </a:ext>
            </a:extLst>
          </p:cNvPr>
          <p:cNvSpPr txBox="1"/>
          <p:nvPr/>
        </p:nvSpPr>
        <p:spPr>
          <a:xfrm>
            <a:off x="3358968" y="992856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Submodels</a:t>
            </a:r>
            <a:r>
              <a:rPr lang="en-US" dirty="0"/>
              <a:t> </a:t>
            </a:r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199BF6-C467-F247-A4C2-BE706BAD6124}"/>
              </a:ext>
            </a:extLst>
          </p:cNvPr>
          <p:cNvSpPr txBox="1"/>
          <p:nvPr/>
        </p:nvSpPr>
        <p:spPr>
          <a:xfrm>
            <a:off x="6539589" y="992856"/>
            <a:ext cx="184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Label relationship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DD667F-90D9-044D-9B97-31142B68A62B}"/>
              </a:ext>
            </a:extLst>
          </p:cNvPr>
          <p:cNvSpPr txBox="1"/>
          <p:nvPr/>
        </p:nvSpPr>
        <p:spPr>
          <a:xfrm>
            <a:off x="9263771" y="992856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Knowledge distillation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94E484-696B-DD49-9572-135AFF5A97E8}"/>
              </a:ext>
            </a:extLst>
          </p:cNvPr>
          <p:cNvSpPr txBox="1"/>
          <p:nvPr/>
        </p:nvSpPr>
        <p:spPr>
          <a:xfrm>
            <a:off x="427567" y="1726623"/>
            <a:ext cx="953331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Exploit correlation and diversity of video label relationship, by using an extra regularization term.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where the optimal                     can be derived as: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928548-CFB6-3944-9625-9F4FD19C5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187" y="2319575"/>
            <a:ext cx="8616719" cy="13587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E3F17C-F683-694B-A669-2CDC69D329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730" y="3975197"/>
            <a:ext cx="1016000" cy="215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D33BDB0-BB8C-C24D-8882-F6EFC35993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2346" y="4676381"/>
            <a:ext cx="2589920" cy="66408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F73D2AC-C03A-A04F-9B19-1885AADD17DB}"/>
              </a:ext>
            </a:extLst>
          </p:cNvPr>
          <p:cNvSpPr/>
          <p:nvPr/>
        </p:nvSpPr>
        <p:spPr>
          <a:xfrm>
            <a:off x="934339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compression &lt; 1GB</a:t>
            </a:r>
          </a:p>
        </p:txBody>
      </p:sp>
    </p:spTree>
    <p:extLst>
      <p:ext uri="{BB962C8B-B14F-4D97-AF65-F5344CB8AC3E}">
        <p14:creationId xmlns:p14="http://schemas.microsoft.com/office/powerpoint/2010/main" val="865039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D81711-C1C8-DB4E-BEE3-40B10421B710}"/>
              </a:ext>
            </a:extLst>
          </p:cNvPr>
          <p:cNvSpPr/>
          <p:nvPr/>
        </p:nvSpPr>
        <p:spPr>
          <a:xfrm>
            <a:off x="633529" y="354506"/>
            <a:ext cx="2095018" cy="59030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D4266-509E-6C4F-9682-B691E6BC3A2A}"/>
              </a:ext>
            </a:extLst>
          </p:cNvPr>
          <p:cNvSpPr/>
          <p:nvPr/>
        </p:nvSpPr>
        <p:spPr>
          <a:xfrm>
            <a:off x="349062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3F5D0-768D-F643-8473-18C723E54E62}"/>
              </a:ext>
            </a:extLst>
          </p:cNvPr>
          <p:cNvSpPr/>
          <p:nvPr/>
        </p:nvSpPr>
        <p:spPr>
          <a:xfrm>
            <a:off x="6417013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Post-process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D9D2CA-A68E-E84D-9BD1-02D7CB69D7F9}"/>
              </a:ext>
            </a:extLst>
          </p:cNvPr>
          <p:cNvCxnSpPr>
            <a:stCxn id="5" idx="3"/>
          </p:cNvCxnSpPr>
          <p:nvPr/>
        </p:nvCxnSpPr>
        <p:spPr>
          <a:xfrm>
            <a:off x="2728547" y="649660"/>
            <a:ext cx="762081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DD39E6-3BCB-E245-B2C9-9E3BA7D7611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585646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383952-E89E-D745-A183-26BB957042A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12031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D8452E-AA63-284F-AEF9-3AE2C7D35E3B}"/>
              </a:ext>
            </a:extLst>
          </p:cNvPr>
          <p:cNvSpPr txBox="1"/>
          <p:nvPr/>
        </p:nvSpPr>
        <p:spPr>
          <a:xfrm>
            <a:off x="685797" y="992856"/>
            <a:ext cx="19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augmentation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57716A-D288-0043-8E76-9569A7981AD7}"/>
              </a:ext>
            </a:extLst>
          </p:cNvPr>
          <p:cNvSpPr txBox="1"/>
          <p:nvPr/>
        </p:nvSpPr>
        <p:spPr>
          <a:xfrm>
            <a:off x="3358968" y="992856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Submodels</a:t>
            </a:r>
            <a:r>
              <a:rPr lang="en-US" dirty="0"/>
              <a:t> </a:t>
            </a:r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199BF6-C467-F247-A4C2-BE706BAD6124}"/>
              </a:ext>
            </a:extLst>
          </p:cNvPr>
          <p:cNvSpPr txBox="1"/>
          <p:nvPr/>
        </p:nvSpPr>
        <p:spPr>
          <a:xfrm>
            <a:off x="6539589" y="992856"/>
            <a:ext cx="184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relationship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DD667F-90D9-044D-9B97-31142B68A62B}"/>
              </a:ext>
            </a:extLst>
          </p:cNvPr>
          <p:cNvSpPr txBox="1"/>
          <p:nvPr/>
        </p:nvSpPr>
        <p:spPr>
          <a:xfrm>
            <a:off x="9263771" y="992856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Knowledge distillation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94E484-696B-DD49-9572-135AFF5A97E8}"/>
              </a:ext>
            </a:extLst>
          </p:cNvPr>
          <p:cNvSpPr txBox="1"/>
          <p:nvPr/>
        </p:nvSpPr>
        <p:spPr>
          <a:xfrm>
            <a:off x="427567" y="1726623"/>
            <a:ext cx="1129841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Approach: training a student model ( &lt; 1GB) based on a teacher model (ensemble of 7 baseline models).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Student model: </a:t>
            </a:r>
            <a:r>
              <a:rPr lang="en-US" b="1" dirty="0" err="1"/>
              <a:t>NetVLAD</a:t>
            </a:r>
            <a:r>
              <a:rPr lang="en-US" dirty="0"/>
              <a:t> with the last FC of 800 hidden weights (instead of 1024)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Loss function: weighted sum of two cross-entropy losses (with teacher model prediction     and with ground truth  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E308A79-6779-6244-A939-91971B7A84D2}"/>
              </a:ext>
            </a:extLst>
          </p:cNvPr>
          <p:cNvSpPr/>
          <p:nvPr/>
        </p:nvSpPr>
        <p:spPr>
          <a:xfrm>
            <a:off x="9343398" y="354506"/>
            <a:ext cx="2095018" cy="59030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compression &lt; 1GB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DA3B9A-AB81-3740-80EF-E1FEE12F3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1277" y="2766591"/>
            <a:ext cx="6749505" cy="4955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6F2E1B-D1E1-7B49-8F88-67641152C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8919" y="2320238"/>
            <a:ext cx="127000" cy="254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BA062A6-0E19-7C4C-BDDF-C5BA76A580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36816" y="2421083"/>
            <a:ext cx="101600" cy="152400"/>
          </a:xfrm>
          <a:prstGeom prst="rect">
            <a:avLst/>
          </a:prstGeom>
        </p:spPr>
      </p:pic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27DA567D-5DF4-D24B-A96F-0C84D54AD1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2892374"/>
              </p:ext>
            </p:extLst>
          </p:nvPr>
        </p:nvGraphicFramePr>
        <p:xfrm>
          <a:off x="3169418" y="4034947"/>
          <a:ext cx="5545517" cy="1112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386126">
                  <a:extLst>
                    <a:ext uri="{9D8B030D-6E8A-4147-A177-3AD203B41FA5}">
                      <a16:colId xmlns:a16="http://schemas.microsoft.com/office/drawing/2014/main" val="1724899721"/>
                    </a:ext>
                  </a:extLst>
                </a:gridCol>
                <a:gridCol w="2159391">
                  <a:extLst>
                    <a:ext uri="{9D8B030D-6E8A-4147-A177-3AD203B41FA5}">
                      <a16:colId xmlns:a16="http://schemas.microsoft.com/office/drawing/2014/main" val="489356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Experiment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GAP 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368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Ensembled using learned weights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245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Distilled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42492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6982806F-D6F5-AB40-85A1-4C29A500A266}"/>
              </a:ext>
            </a:extLst>
          </p:cNvPr>
          <p:cNvSpPr txBox="1"/>
          <p:nvPr/>
        </p:nvSpPr>
        <p:spPr>
          <a:xfrm>
            <a:off x="3710732" y="5224839"/>
            <a:ext cx="4462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GAP performance after knowledge distillation</a:t>
            </a:r>
          </a:p>
        </p:txBody>
      </p:sp>
    </p:spTree>
    <p:extLst>
      <p:ext uri="{BB962C8B-B14F-4D97-AF65-F5344CB8AC3E}">
        <p14:creationId xmlns:p14="http://schemas.microsoft.com/office/powerpoint/2010/main" val="2260989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829E0-1C66-F247-8468-01C257D5B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14" y="91440"/>
            <a:ext cx="10515600" cy="509002"/>
          </a:xfrm>
        </p:spPr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1F909-B27C-DB44-A47C-D1F94B6D0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913" y="710418"/>
            <a:ext cx="11816861" cy="5985804"/>
          </a:xfrm>
        </p:spPr>
        <p:txBody>
          <a:bodyPr>
            <a:noAutofit/>
          </a:bodyPr>
          <a:lstStyle/>
          <a:p>
            <a:r>
              <a:rPr lang="en-US" sz="2000" b="1" dirty="0"/>
              <a:t>Google: Google cloud &amp; youtube-7m video understanding challenge</a:t>
            </a:r>
            <a:r>
              <a:rPr lang="en-US" sz="2000" dirty="0"/>
              <a:t> (2017) </a:t>
            </a:r>
            <a:r>
              <a:rPr lang="en-US" sz="2000" dirty="0">
                <a:hlinkClick r:id="rId2"/>
              </a:rPr>
              <a:t>https://www.kaggle.com/c/youtube8m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Miech</a:t>
            </a:r>
            <a:r>
              <a:rPr lang="en-US" sz="2000" dirty="0"/>
              <a:t>, A., Laptev, I., </a:t>
            </a:r>
            <a:r>
              <a:rPr lang="en-US" sz="2000" dirty="0" err="1"/>
              <a:t>Sivic</a:t>
            </a:r>
            <a:r>
              <a:rPr lang="en-US" sz="2000" dirty="0"/>
              <a:t>, J.: </a:t>
            </a:r>
            <a:r>
              <a:rPr lang="en-US" sz="2000" b="1" dirty="0"/>
              <a:t>Learnable pooling with context gating for video classification</a:t>
            </a:r>
            <a:r>
              <a:rPr lang="en-US" sz="2000" dirty="0"/>
              <a:t> (2017) Computer Vision and Pattern Recognition (CVPR) Youtube-8M Workshop.</a:t>
            </a:r>
          </a:p>
          <a:p>
            <a:r>
              <a:rPr lang="en-US" sz="2000" dirty="0"/>
              <a:t>Hinton, G., </a:t>
            </a:r>
            <a:r>
              <a:rPr lang="en-US" sz="2000" dirty="0" err="1"/>
              <a:t>Vinyals</a:t>
            </a:r>
            <a:r>
              <a:rPr lang="en-US" sz="2000" dirty="0"/>
              <a:t>, O., Dean, J.: </a:t>
            </a:r>
            <a:r>
              <a:rPr lang="en-US" sz="2000" b="1" dirty="0"/>
              <a:t>Distilling the knowledge in a neural network</a:t>
            </a:r>
            <a:r>
              <a:rPr lang="en-US" sz="2000" dirty="0"/>
              <a:t> (2014) NIPS 2014 Deep Learning Workshop. </a:t>
            </a:r>
          </a:p>
          <a:p>
            <a:r>
              <a:rPr lang="en-US" sz="2000" dirty="0" err="1"/>
              <a:t>Miech</a:t>
            </a:r>
            <a:r>
              <a:rPr lang="en-US" sz="2000" dirty="0"/>
              <a:t>, A., Laptev, I., </a:t>
            </a:r>
            <a:r>
              <a:rPr lang="en-US" sz="2000" dirty="0" err="1"/>
              <a:t>Sivic</a:t>
            </a:r>
            <a:r>
              <a:rPr lang="en-US" sz="2000" dirty="0"/>
              <a:t>, J.: </a:t>
            </a:r>
            <a:r>
              <a:rPr lang="en-US" sz="2000" b="1" dirty="0"/>
              <a:t>https://</a:t>
            </a:r>
            <a:r>
              <a:rPr lang="en-US" sz="2000" b="1" dirty="0" err="1"/>
              <a:t>github.com</a:t>
            </a:r>
            <a:r>
              <a:rPr lang="en-US" sz="2000" b="1" dirty="0"/>
              <a:t>/antoine77340/loupe</a:t>
            </a:r>
            <a:r>
              <a:rPr lang="en-US" sz="2000" dirty="0"/>
              <a:t> </a:t>
            </a:r>
          </a:p>
          <a:p>
            <a:r>
              <a:rPr lang="en-US" sz="2000" dirty="0"/>
              <a:t>DeVries, T., Taylor, G.W.: </a:t>
            </a:r>
            <a:r>
              <a:rPr lang="en-US" sz="2000" b="1" dirty="0"/>
              <a:t>Dataset augmentation in feature space</a:t>
            </a:r>
            <a:r>
              <a:rPr lang="en-US" sz="2000" dirty="0"/>
              <a:t> (2017) https://</a:t>
            </a:r>
            <a:r>
              <a:rPr lang="en-US" sz="2000" dirty="0" err="1"/>
              <a:t>arxiv.org</a:t>
            </a:r>
            <a:r>
              <a:rPr lang="en-US" sz="2000" dirty="0"/>
              <a:t>/abs/1702.05538. </a:t>
            </a:r>
          </a:p>
          <a:p>
            <a:r>
              <a:rPr lang="en-US" sz="2000" dirty="0" err="1"/>
              <a:t>Rabinovich</a:t>
            </a:r>
            <a:r>
              <a:rPr lang="en-US" sz="2000" dirty="0"/>
              <a:t>, A., </a:t>
            </a:r>
            <a:r>
              <a:rPr lang="en-US" sz="2000" dirty="0" err="1"/>
              <a:t>Vedaldi</a:t>
            </a:r>
            <a:r>
              <a:rPr lang="en-US" sz="2000" dirty="0"/>
              <a:t>, A., </a:t>
            </a:r>
            <a:r>
              <a:rPr lang="en-US" sz="2000" dirty="0" err="1"/>
              <a:t>Galleguillos</a:t>
            </a:r>
            <a:r>
              <a:rPr lang="en-US" sz="2000" dirty="0"/>
              <a:t>, C., </a:t>
            </a:r>
            <a:r>
              <a:rPr lang="en-US" sz="2000" dirty="0" err="1"/>
              <a:t>Wiewiora</a:t>
            </a:r>
            <a:r>
              <a:rPr lang="en-US" sz="2000" dirty="0"/>
              <a:t>, E., </a:t>
            </a:r>
            <a:r>
              <a:rPr lang="en-US" sz="2000" dirty="0" err="1"/>
              <a:t>Belongie</a:t>
            </a:r>
            <a:r>
              <a:rPr lang="en-US" sz="2000" dirty="0"/>
              <a:t>, S.: </a:t>
            </a:r>
            <a:r>
              <a:rPr lang="en-US" sz="2000" b="1" dirty="0"/>
              <a:t>Objects in context</a:t>
            </a:r>
            <a:r>
              <a:rPr lang="en-US" sz="2000" dirty="0"/>
              <a:t> (2007) IEEE ICCV. </a:t>
            </a:r>
          </a:p>
          <a:p>
            <a:r>
              <a:rPr lang="en-US" sz="2000" dirty="0" err="1"/>
              <a:t>Bengio</a:t>
            </a:r>
            <a:r>
              <a:rPr lang="en-US" sz="2000" dirty="0"/>
              <a:t>, S., Dean, J., Erhan, D., </a:t>
            </a:r>
            <a:r>
              <a:rPr lang="en-US" sz="2000" dirty="0" err="1"/>
              <a:t>Ie</a:t>
            </a:r>
            <a:r>
              <a:rPr lang="en-US" sz="2000" dirty="0"/>
              <a:t>, E., Le, Q., </a:t>
            </a:r>
            <a:r>
              <a:rPr lang="en-US" sz="2000" dirty="0" err="1"/>
              <a:t>Rabinovich</a:t>
            </a:r>
            <a:r>
              <a:rPr lang="en-US" sz="2000" dirty="0"/>
              <a:t>, A., </a:t>
            </a:r>
            <a:r>
              <a:rPr lang="en-US" sz="2000" dirty="0" err="1"/>
              <a:t>Shlens</a:t>
            </a:r>
            <a:r>
              <a:rPr lang="en-US" sz="2000" dirty="0"/>
              <a:t>, J., Singer, Y.: </a:t>
            </a:r>
            <a:r>
              <a:rPr lang="en-US" sz="2000" b="1" dirty="0"/>
              <a:t>Using web co-occurrence statistics for improving image categorization</a:t>
            </a:r>
            <a:r>
              <a:rPr lang="en-US" sz="2000" dirty="0"/>
              <a:t> (2013) Computer Vision and Pattern Recognition (CVPR). </a:t>
            </a:r>
          </a:p>
          <a:p>
            <a:r>
              <a:rPr lang="en-US" sz="2000" dirty="0"/>
              <a:t>Deng, J., Ding, N., Jia, Y., </a:t>
            </a:r>
            <a:r>
              <a:rPr lang="en-US" sz="2000" dirty="0" err="1"/>
              <a:t>Frome</a:t>
            </a:r>
            <a:r>
              <a:rPr lang="en-US" sz="2000" dirty="0"/>
              <a:t>, A., Murphy, K., </a:t>
            </a:r>
            <a:r>
              <a:rPr lang="en-US" sz="2000" dirty="0" err="1"/>
              <a:t>Bengi</a:t>
            </a:r>
            <a:r>
              <a:rPr lang="en-US" sz="2000" dirty="0"/>
              <a:t>, S., Li, Y., Neven, H., Adam, H.: </a:t>
            </a:r>
            <a:r>
              <a:rPr lang="en-US" sz="2000" b="1" dirty="0"/>
              <a:t>Large-scale object classification using label relation graphs</a:t>
            </a:r>
            <a:r>
              <a:rPr lang="en-US" sz="2000" dirty="0"/>
              <a:t> (2014) ECCV. </a:t>
            </a:r>
          </a:p>
          <a:p>
            <a:r>
              <a:rPr lang="en-US" sz="2000" dirty="0"/>
              <a:t>Jiang, Y.G., Wu, Z., Wang, J., </a:t>
            </a:r>
            <a:r>
              <a:rPr lang="en-US" sz="2000" dirty="0" err="1"/>
              <a:t>Xue</a:t>
            </a:r>
            <a:r>
              <a:rPr lang="en-US" sz="2000" dirty="0"/>
              <a:t>, X., Chang, S.F.: </a:t>
            </a:r>
            <a:r>
              <a:rPr lang="en-US" sz="2000" b="1" dirty="0"/>
              <a:t>Exploiting feature and class relationships in video categorization with regularized deep neural networks</a:t>
            </a:r>
            <a:r>
              <a:rPr lang="en-US" sz="2000" dirty="0"/>
              <a:t> (2018) IEEE TPAMI 40.2. </a:t>
            </a:r>
          </a:p>
          <a:p>
            <a:r>
              <a:rPr lang="en-US" sz="2000" dirty="0" err="1"/>
              <a:t>Bober-Irizar</a:t>
            </a:r>
            <a:r>
              <a:rPr lang="en-US" sz="2000" dirty="0"/>
              <a:t>, M., Husain, S., Ong, E.J., </a:t>
            </a:r>
            <a:r>
              <a:rPr lang="en-US" sz="2000" dirty="0" err="1"/>
              <a:t>Bober</a:t>
            </a:r>
            <a:r>
              <a:rPr lang="en-US" sz="2000" dirty="0"/>
              <a:t>, M.: </a:t>
            </a:r>
            <a:r>
              <a:rPr lang="en-US" sz="2000" b="1" dirty="0"/>
              <a:t>Cultivating </a:t>
            </a:r>
            <a:r>
              <a:rPr lang="en-US" sz="2000" b="1" dirty="0" err="1"/>
              <a:t>dnn</a:t>
            </a:r>
            <a:r>
              <a:rPr lang="en-US" sz="2000" b="1" dirty="0"/>
              <a:t> diversity for large scale video labelling</a:t>
            </a:r>
            <a:r>
              <a:rPr lang="en-US" sz="2000" dirty="0"/>
              <a:t> (2017) Computer Vision and Pattern Recognition (CVPR) Youtube-8M Workshop. </a:t>
            </a:r>
            <a:br>
              <a:rPr lang="en-US" sz="2000" dirty="0"/>
            </a:b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615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829E0-1C66-F247-8468-01C257D5B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23" y="26862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6917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829E0-1C66-F247-8468-01C257D5B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YouTube-8M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1F909-B27C-DB44-A47C-D1F94B6D0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6.1M</a:t>
            </a:r>
            <a:r>
              <a:rPr lang="en-US" dirty="0"/>
              <a:t> video IDs</a:t>
            </a:r>
          </a:p>
          <a:p>
            <a:r>
              <a:rPr lang="en-US" b="1" dirty="0"/>
              <a:t>3862</a:t>
            </a:r>
            <a:r>
              <a:rPr lang="en-US" dirty="0"/>
              <a:t> classes</a:t>
            </a:r>
          </a:p>
          <a:p>
            <a:r>
              <a:rPr lang="en-US" dirty="0"/>
              <a:t>Multi-class Multi-label video classification.</a:t>
            </a:r>
          </a:p>
          <a:p>
            <a:r>
              <a:rPr lang="en-US" dirty="0"/>
              <a:t>Evaluation metric: Global Average Precision (GAP).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BA0E7B-ADC8-774C-95FE-18DBBEE2E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213" y="4504089"/>
            <a:ext cx="3495573" cy="116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30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829E0-1C66-F247-8468-01C257D5B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strategy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D81711-C1C8-DB4E-BEE3-40B10421B710}"/>
              </a:ext>
            </a:extLst>
          </p:cNvPr>
          <p:cNvSpPr/>
          <p:nvPr/>
        </p:nvSpPr>
        <p:spPr>
          <a:xfrm>
            <a:off x="750261" y="2309765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D4266-509E-6C4F-9682-B691E6BC3A2A}"/>
              </a:ext>
            </a:extLst>
          </p:cNvPr>
          <p:cNvSpPr/>
          <p:nvPr/>
        </p:nvSpPr>
        <p:spPr>
          <a:xfrm>
            <a:off x="3607360" y="2309765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3F5D0-768D-F643-8473-18C723E54E62}"/>
              </a:ext>
            </a:extLst>
          </p:cNvPr>
          <p:cNvSpPr/>
          <p:nvPr/>
        </p:nvSpPr>
        <p:spPr>
          <a:xfrm>
            <a:off x="6533745" y="2309765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Post-process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DE403F-B3DC-8843-8A8E-878CC031D54A}"/>
              </a:ext>
            </a:extLst>
          </p:cNvPr>
          <p:cNvSpPr/>
          <p:nvPr/>
        </p:nvSpPr>
        <p:spPr>
          <a:xfrm>
            <a:off x="9460130" y="2309765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compression &lt; 1GB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D9D2CA-A68E-E84D-9BD1-02D7CB69D7F9}"/>
              </a:ext>
            </a:extLst>
          </p:cNvPr>
          <p:cNvCxnSpPr>
            <a:stCxn id="5" idx="3"/>
          </p:cNvCxnSpPr>
          <p:nvPr/>
        </p:nvCxnSpPr>
        <p:spPr>
          <a:xfrm>
            <a:off x="2845279" y="2604919"/>
            <a:ext cx="762081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DD39E6-3BCB-E245-B2C9-9E3BA7D7611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702378" y="2604919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383952-E89E-D745-A183-26BB957042A0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8628763" y="2604919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D8452E-AA63-284F-AEF9-3AE2C7D35E3B}"/>
              </a:ext>
            </a:extLst>
          </p:cNvPr>
          <p:cNvSpPr txBox="1"/>
          <p:nvPr/>
        </p:nvSpPr>
        <p:spPr>
          <a:xfrm>
            <a:off x="802529" y="3334484"/>
            <a:ext cx="19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augmentation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57716A-D288-0043-8E76-9569A7981AD7}"/>
              </a:ext>
            </a:extLst>
          </p:cNvPr>
          <p:cNvSpPr txBox="1"/>
          <p:nvPr/>
        </p:nvSpPr>
        <p:spPr>
          <a:xfrm>
            <a:off x="3475700" y="3334484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Submodels</a:t>
            </a:r>
            <a:r>
              <a:rPr lang="en-US" dirty="0"/>
              <a:t> </a:t>
            </a:r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199BF6-C467-F247-A4C2-BE706BAD6124}"/>
              </a:ext>
            </a:extLst>
          </p:cNvPr>
          <p:cNvSpPr txBox="1"/>
          <p:nvPr/>
        </p:nvSpPr>
        <p:spPr>
          <a:xfrm>
            <a:off x="6656321" y="3334484"/>
            <a:ext cx="184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relationship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DD667F-90D9-044D-9B97-31142B68A62B}"/>
              </a:ext>
            </a:extLst>
          </p:cNvPr>
          <p:cNvSpPr txBox="1"/>
          <p:nvPr/>
        </p:nvSpPr>
        <p:spPr>
          <a:xfrm>
            <a:off x="9380503" y="3334484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Knowledge distillation</a:t>
            </a:r>
          </a:p>
        </p:txBody>
      </p:sp>
    </p:spTree>
    <p:extLst>
      <p:ext uri="{BB962C8B-B14F-4D97-AF65-F5344CB8AC3E}">
        <p14:creationId xmlns:p14="http://schemas.microsoft.com/office/powerpoint/2010/main" val="9308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D81711-C1C8-DB4E-BEE3-40B10421B710}"/>
              </a:ext>
            </a:extLst>
          </p:cNvPr>
          <p:cNvSpPr/>
          <p:nvPr/>
        </p:nvSpPr>
        <p:spPr>
          <a:xfrm>
            <a:off x="633529" y="354506"/>
            <a:ext cx="2095018" cy="59030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D4266-509E-6C4F-9682-B691E6BC3A2A}"/>
              </a:ext>
            </a:extLst>
          </p:cNvPr>
          <p:cNvSpPr/>
          <p:nvPr/>
        </p:nvSpPr>
        <p:spPr>
          <a:xfrm>
            <a:off x="349062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3F5D0-768D-F643-8473-18C723E54E62}"/>
              </a:ext>
            </a:extLst>
          </p:cNvPr>
          <p:cNvSpPr/>
          <p:nvPr/>
        </p:nvSpPr>
        <p:spPr>
          <a:xfrm>
            <a:off x="6417013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Post-process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D9D2CA-A68E-E84D-9BD1-02D7CB69D7F9}"/>
              </a:ext>
            </a:extLst>
          </p:cNvPr>
          <p:cNvCxnSpPr>
            <a:stCxn id="5" idx="3"/>
          </p:cNvCxnSpPr>
          <p:nvPr/>
        </p:nvCxnSpPr>
        <p:spPr>
          <a:xfrm>
            <a:off x="2728547" y="649660"/>
            <a:ext cx="762081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DD39E6-3BCB-E245-B2C9-9E3BA7D7611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585646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383952-E89E-D745-A183-26BB957042A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12031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D8452E-AA63-284F-AEF9-3AE2C7D35E3B}"/>
              </a:ext>
            </a:extLst>
          </p:cNvPr>
          <p:cNvSpPr txBox="1"/>
          <p:nvPr/>
        </p:nvSpPr>
        <p:spPr>
          <a:xfrm>
            <a:off x="685797" y="992856"/>
            <a:ext cx="19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Data augmentation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57716A-D288-0043-8E76-9569A7981AD7}"/>
              </a:ext>
            </a:extLst>
          </p:cNvPr>
          <p:cNvSpPr txBox="1"/>
          <p:nvPr/>
        </p:nvSpPr>
        <p:spPr>
          <a:xfrm>
            <a:off x="3358968" y="992856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Submodels</a:t>
            </a:r>
            <a:r>
              <a:rPr lang="en-US" dirty="0"/>
              <a:t> </a:t>
            </a:r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199BF6-C467-F247-A4C2-BE706BAD6124}"/>
              </a:ext>
            </a:extLst>
          </p:cNvPr>
          <p:cNvSpPr txBox="1"/>
          <p:nvPr/>
        </p:nvSpPr>
        <p:spPr>
          <a:xfrm>
            <a:off x="6539589" y="992856"/>
            <a:ext cx="184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relationship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DD667F-90D9-044D-9B97-31142B68A62B}"/>
              </a:ext>
            </a:extLst>
          </p:cNvPr>
          <p:cNvSpPr txBox="1"/>
          <p:nvPr/>
        </p:nvSpPr>
        <p:spPr>
          <a:xfrm>
            <a:off x="9263771" y="992856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Knowledge distillation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3BE887-5B29-3F4B-A158-D7211D82E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6278" y="2280621"/>
            <a:ext cx="6575295" cy="40502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E87390-87C9-F443-ADB3-E5A1E3402E75}"/>
              </a:ext>
            </a:extLst>
          </p:cNvPr>
          <p:cNvSpPr txBox="1"/>
          <p:nvPr/>
        </p:nvSpPr>
        <p:spPr>
          <a:xfrm>
            <a:off x="3422289" y="6330877"/>
            <a:ext cx="5158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TSNE plot of visual features for a few selected classes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94E484-696B-DD49-9572-135AFF5A97E8}"/>
              </a:ext>
            </a:extLst>
          </p:cNvPr>
          <p:cNvSpPr txBox="1"/>
          <p:nvPr/>
        </p:nvSpPr>
        <p:spPr>
          <a:xfrm>
            <a:off x="427567" y="1726623"/>
            <a:ext cx="10532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Observation: videos associated with a same label form a cluster, whereas others are separated to some degree.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89399A-9F4F-3345-B300-4172A901DBC0}"/>
              </a:ext>
            </a:extLst>
          </p:cNvPr>
          <p:cNvSpPr/>
          <p:nvPr/>
        </p:nvSpPr>
        <p:spPr>
          <a:xfrm>
            <a:off x="934339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compression &lt; 1GB</a:t>
            </a:r>
          </a:p>
        </p:txBody>
      </p:sp>
    </p:spTree>
    <p:extLst>
      <p:ext uri="{BB962C8B-B14F-4D97-AF65-F5344CB8AC3E}">
        <p14:creationId xmlns:p14="http://schemas.microsoft.com/office/powerpoint/2010/main" val="2260091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D81711-C1C8-DB4E-BEE3-40B10421B710}"/>
              </a:ext>
            </a:extLst>
          </p:cNvPr>
          <p:cNvSpPr/>
          <p:nvPr/>
        </p:nvSpPr>
        <p:spPr>
          <a:xfrm>
            <a:off x="633529" y="354506"/>
            <a:ext cx="2095018" cy="59030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D4266-509E-6C4F-9682-B691E6BC3A2A}"/>
              </a:ext>
            </a:extLst>
          </p:cNvPr>
          <p:cNvSpPr/>
          <p:nvPr/>
        </p:nvSpPr>
        <p:spPr>
          <a:xfrm>
            <a:off x="349062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3F5D0-768D-F643-8473-18C723E54E62}"/>
              </a:ext>
            </a:extLst>
          </p:cNvPr>
          <p:cNvSpPr/>
          <p:nvPr/>
        </p:nvSpPr>
        <p:spPr>
          <a:xfrm>
            <a:off x="6417013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Post-process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D9D2CA-A68E-E84D-9BD1-02D7CB69D7F9}"/>
              </a:ext>
            </a:extLst>
          </p:cNvPr>
          <p:cNvCxnSpPr>
            <a:stCxn id="5" idx="3"/>
          </p:cNvCxnSpPr>
          <p:nvPr/>
        </p:nvCxnSpPr>
        <p:spPr>
          <a:xfrm>
            <a:off x="2728547" y="649660"/>
            <a:ext cx="762081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DD39E6-3BCB-E245-B2C9-9E3BA7D7611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585646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383952-E89E-D745-A183-26BB957042A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12031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C3E863C-B038-6144-991B-642F8266E452}"/>
              </a:ext>
            </a:extLst>
          </p:cNvPr>
          <p:cNvSpPr txBox="1"/>
          <p:nvPr/>
        </p:nvSpPr>
        <p:spPr>
          <a:xfrm>
            <a:off x="457201" y="1705383"/>
            <a:ext cx="1106084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augmentation is for visual features only, by adding small noise to the feature vector.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Over-sampling</a:t>
            </a:r>
            <a:r>
              <a:rPr lang="en-US" dirty="0"/>
              <a:t>: a single label with </a:t>
            </a:r>
            <a:r>
              <a:rPr lang="en-US" b="1" dirty="0"/>
              <a:t>less</a:t>
            </a:r>
            <a:r>
              <a:rPr lang="en-US" dirty="0"/>
              <a:t> than 10</a:t>
            </a:r>
            <a:r>
              <a:rPr lang="en-US" baseline="30000" dirty="0"/>
              <a:t>4</a:t>
            </a:r>
            <a:r>
              <a:rPr lang="en-US" dirty="0"/>
              <a:t> samples. For each sample x</a:t>
            </a:r>
            <a:r>
              <a:rPr lang="en-US" baseline="-25000" dirty="0"/>
              <a:t>i</a:t>
            </a:r>
            <a:r>
              <a:rPr lang="en-US" dirty="0"/>
              <a:t>, find K nearest neighbors </a:t>
            </a:r>
            <a:r>
              <a:rPr lang="en-US" dirty="0" err="1"/>
              <a:t>x</a:t>
            </a:r>
            <a:r>
              <a:rPr lang="en-US" baseline="-25000" dirty="0" err="1"/>
              <a:t>j</a:t>
            </a:r>
            <a:r>
              <a:rPr lang="en-US" dirty="0"/>
              <a:t> (L2-distance)</a:t>
            </a:r>
            <a:endParaRPr lang="en-US" baseline="-25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Interpolation: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Extrapolation: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Sub-sampling</a:t>
            </a:r>
            <a:r>
              <a:rPr lang="en-US" dirty="0"/>
              <a:t> (random-sampling): a single label with </a:t>
            </a:r>
            <a:r>
              <a:rPr lang="en-US" b="1" dirty="0"/>
              <a:t>more</a:t>
            </a:r>
            <a:r>
              <a:rPr lang="en-US" dirty="0"/>
              <a:t> than 10</a:t>
            </a:r>
            <a:r>
              <a:rPr lang="en-US" baseline="30000" dirty="0"/>
              <a:t>4</a:t>
            </a:r>
            <a:r>
              <a:rPr lang="en-US" dirty="0"/>
              <a:t> samples.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09F10BA-2A39-7843-9634-B4C99F680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966" y="2220757"/>
            <a:ext cx="4855400" cy="4580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F3F054D-60FE-4143-A4B1-3BD1CDCBF0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4979" y="3652245"/>
            <a:ext cx="4455736" cy="54671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E11E9EC-8792-EB4C-8F91-471292EB5A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6632" y="4791304"/>
            <a:ext cx="4498840" cy="54863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197C434-78F6-7247-9E19-66E1990A1810}"/>
              </a:ext>
            </a:extLst>
          </p:cNvPr>
          <p:cNvSpPr txBox="1"/>
          <p:nvPr/>
        </p:nvSpPr>
        <p:spPr>
          <a:xfrm>
            <a:off x="685797" y="992856"/>
            <a:ext cx="19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Data augmentation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F260FD-123F-1744-AF43-23C916AA2B4F}"/>
              </a:ext>
            </a:extLst>
          </p:cNvPr>
          <p:cNvSpPr txBox="1"/>
          <p:nvPr/>
        </p:nvSpPr>
        <p:spPr>
          <a:xfrm>
            <a:off x="3358968" y="992856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Submodels</a:t>
            </a:r>
            <a:r>
              <a:rPr lang="en-US" dirty="0"/>
              <a:t> </a:t>
            </a:r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AC9A6A-8349-084D-B73E-D975028B5957}"/>
              </a:ext>
            </a:extLst>
          </p:cNvPr>
          <p:cNvSpPr txBox="1"/>
          <p:nvPr/>
        </p:nvSpPr>
        <p:spPr>
          <a:xfrm>
            <a:off x="6539589" y="992856"/>
            <a:ext cx="184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relationship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26D6502-0F7E-A440-9362-7D92AE772F11}"/>
              </a:ext>
            </a:extLst>
          </p:cNvPr>
          <p:cNvSpPr txBox="1"/>
          <p:nvPr/>
        </p:nvSpPr>
        <p:spPr>
          <a:xfrm>
            <a:off x="9263771" y="992856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Knowledge distillation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1D8D32A-DA50-754B-B21B-B964106C5941}"/>
              </a:ext>
            </a:extLst>
          </p:cNvPr>
          <p:cNvSpPr/>
          <p:nvPr/>
        </p:nvSpPr>
        <p:spPr>
          <a:xfrm>
            <a:off x="934339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compression &lt; 1GB</a:t>
            </a:r>
          </a:p>
        </p:txBody>
      </p:sp>
    </p:spTree>
    <p:extLst>
      <p:ext uri="{BB962C8B-B14F-4D97-AF65-F5344CB8AC3E}">
        <p14:creationId xmlns:p14="http://schemas.microsoft.com/office/powerpoint/2010/main" val="801400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E87390-87C9-F443-ADB3-E5A1E3402E75}"/>
              </a:ext>
            </a:extLst>
          </p:cNvPr>
          <p:cNvSpPr txBox="1"/>
          <p:nvPr/>
        </p:nvSpPr>
        <p:spPr>
          <a:xfrm>
            <a:off x="3016666" y="6336897"/>
            <a:ext cx="6326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counts before and after data augmentation in feature space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94E484-696B-DD49-9572-135AFF5A97E8}"/>
              </a:ext>
            </a:extLst>
          </p:cNvPr>
          <p:cNvSpPr txBox="1"/>
          <p:nvPr/>
        </p:nvSpPr>
        <p:spPr>
          <a:xfrm>
            <a:off x="427567" y="1726623"/>
            <a:ext cx="7994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Before data augmentation: 5,001,275; After data augmentation: </a:t>
            </a:r>
            <a:r>
              <a:rPr lang="en-US" b="1" dirty="0"/>
              <a:t>23,590,464</a:t>
            </a:r>
            <a:r>
              <a:rPr lang="en-US" dirty="0"/>
              <a:t> (472%)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2873BA-7CAC-0342-A352-2FE639AA3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289" y="2366935"/>
            <a:ext cx="5021403" cy="396996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8681BA-CA88-464B-88A6-6CF71A1AFA94}"/>
              </a:ext>
            </a:extLst>
          </p:cNvPr>
          <p:cNvSpPr/>
          <p:nvPr/>
        </p:nvSpPr>
        <p:spPr>
          <a:xfrm>
            <a:off x="633529" y="354506"/>
            <a:ext cx="2095018" cy="59030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276E37-0FFE-364F-95AB-0546A617FAED}"/>
              </a:ext>
            </a:extLst>
          </p:cNvPr>
          <p:cNvSpPr/>
          <p:nvPr/>
        </p:nvSpPr>
        <p:spPr>
          <a:xfrm>
            <a:off x="349062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F24AD1A-3983-814C-B058-9BF966803523}"/>
              </a:ext>
            </a:extLst>
          </p:cNvPr>
          <p:cNvSpPr/>
          <p:nvPr/>
        </p:nvSpPr>
        <p:spPr>
          <a:xfrm>
            <a:off x="6417013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Post-process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51A68F6-4783-7F42-B88C-6F653E987454}"/>
              </a:ext>
            </a:extLst>
          </p:cNvPr>
          <p:cNvCxnSpPr>
            <a:stCxn id="16" idx="3"/>
          </p:cNvCxnSpPr>
          <p:nvPr/>
        </p:nvCxnSpPr>
        <p:spPr>
          <a:xfrm>
            <a:off x="2728547" y="649660"/>
            <a:ext cx="762081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CD01BF5-6516-2C4C-B554-F030A78EEEED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5585646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D8C9910-2DB5-B14C-B567-9C25D8DF9965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8512031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F6E3530-DE66-A04F-9265-1538819E7679}"/>
              </a:ext>
            </a:extLst>
          </p:cNvPr>
          <p:cNvSpPr txBox="1"/>
          <p:nvPr/>
        </p:nvSpPr>
        <p:spPr>
          <a:xfrm>
            <a:off x="685797" y="992856"/>
            <a:ext cx="19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Data augmentation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D38B36-FAF3-D24F-B7A5-0A32F5DFDDA2}"/>
              </a:ext>
            </a:extLst>
          </p:cNvPr>
          <p:cNvSpPr txBox="1"/>
          <p:nvPr/>
        </p:nvSpPr>
        <p:spPr>
          <a:xfrm>
            <a:off x="3358968" y="992856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Submodels</a:t>
            </a:r>
            <a:r>
              <a:rPr lang="en-US" dirty="0"/>
              <a:t> </a:t>
            </a:r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99BBF94-C3CF-1143-8892-C31A19D2C8D0}"/>
              </a:ext>
            </a:extLst>
          </p:cNvPr>
          <p:cNvSpPr txBox="1"/>
          <p:nvPr/>
        </p:nvSpPr>
        <p:spPr>
          <a:xfrm>
            <a:off x="6539589" y="992856"/>
            <a:ext cx="184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relationship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6F5C69F-4072-5F4B-AA1F-951C74B25EB0}"/>
              </a:ext>
            </a:extLst>
          </p:cNvPr>
          <p:cNvSpPr txBox="1"/>
          <p:nvPr/>
        </p:nvSpPr>
        <p:spPr>
          <a:xfrm>
            <a:off x="9263771" y="992856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Knowledge distillation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8D4855C-DD7E-EE46-B821-8DF8BAD60E22}"/>
              </a:ext>
            </a:extLst>
          </p:cNvPr>
          <p:cNvSpPr/>
          <p:nvPr/>
        </p:nvSpPr>
        <p:spPr>
          <a:xfrm>
            <a:off x="934339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compression &lt; 1GB</a:t>
            </a:r>
          </a:p>
        </p:txBody>
      </p:sp>
    </p:spTree>
    <p:extLst>
      <p:ext uri="{BB962C8B-B14F-4D97-AF65-F5344CB8AC3E}">
        <p14:creationId xmlns:p14="http://schemas.microsoft.com/office/powerpoint/2010/main" val="355637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D81711-C1C8-DB4E-BEE3-40B10421B710}"/>
              </a:ext>
            </a:extLst>
          </p:cNvPr>
          <p:cNvSpPr/>
          <p:nvPr/>
        </p:nvSpPr>
        <p:spPr>
          <a:xfrm>
            <a:off x="633529" y="354506"/>
            <a:ext cx="2095018" cy="59030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D4266-509E-6C4F-9682-B691E6BC3A2A}"/>
              </a:ext>
            </a:extLst>
          </p:cNvPr>
          <p:cNvSpPr/>
          <p:nvPr/>
        </p:nvSpPr>
        <p:spPr>
          <a:xfrm>
            <a:off x="3490628" y="354506"/>
            <a:ext cx="2095018" cy="59030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3F5D0-768D-F643-8473-18C723E54E62}"/>
              </a:ext>
            </a:extLst>
          </p:cNvPr>
          <p:cNvSpPr/>
          <p:nvPr/>
        </p:nvSpPr>
        <p:spPr>
          <a:xfrm>
            <a:off x="6417013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Post-process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D9D2CA-A68E-E84D-9BD1-02D7CB69D7F9}"/>
              </a:ext>
            </a:extLst>
          </p:cNvPr>
          <p:cNvCxnSpPr>
            <a:stCxn id="5" idx="3"/>
          </p:cNvCxnSpPr>
          <p:nvPr/>
        </p:nvCxnSpPr>
        <p:spPr>
          <a:xfrm>
            <a:off x="2728547" y="649660"/>
            <a:ext cx="762081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DD39E6-3BCB-E245-B2C9-9E3BA7D7611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585646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383952-E89E-D745-A183-26BB957042A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12031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D8452E-AA63-284F-AEF9-3AE2C7D35E3B}"/>
              </a:ext>
            </a:extLst>
          </p:cNvPr>
          <p:cNvSpPr txBox="1"/>
          <p:nvPr/>
        </p:nvSpPr>
        <p:spPr>
          <a:xfrm>
            <a:off x="685797" y="992856"/>
            <a:ext cx="19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augmentation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57716A-D288-0043-8E76-9569A7981AD7}"/>
              </a:ext>
            </a:extLst>
          </p:cNvPr>
          <p:cNvSpPr txBox="1"/>
          <p:nvPr/>
        </p:nvSpPr>
        <p:spPr>
          <a:xfrm>
            <a:off x="3358968" y="992856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</a:rPr>
              <a:t>Submodels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ensembling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199BF6-C467-F247-A4C2-BE706BAD6124}"/>
              </a:ext>
            </a:extLst>
          </p:cNvPr>
          <p:cNvSpPr txBox="1"/>
          <p:nvPr/>
        </p:nvSpPr>
        <p:spPr>
          <a:xfrm>
            <a:off x="6539589" y="992856"/>
            <a:ext cx="184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relationship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DD667F-90D9-044D-9B97-31142B68A62B}"/>
              </a:ext>
            </a:extLst>
          </p:cNvPr>
          <p:cNvSpPr txBox="1"/>
          <p:nvPr/>
        </p:nvSpPr>
        <p:spPr>
          <a:xfrm>
            <a:off x="9263771" y="992856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Knowledge distillation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94E484-696B-DD49-9572-135AFF5A97E8}"/>
              </a:ext>
            </a:extLst>
          </p:cNvPr>
          <p:cNvSpPr txBox="1"/>
          <p:nvPr/>
        </p:nvSpPr>
        <p:spPr>
          <a:xfrm>
            <a:off x="427567" y="1726623"/>
            <a:ext cx="940052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Identify powerful and efficient baseline models (last-year winners) regardless of their model sizes: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Training set: </a:t>
            </a:r>
            <a:r>
              <a:rPr lang="en-US" b="1" dirty="0"/>
              <a:t>train????.</a:t>
            </a:r>
            <a:r>
              <a:rPr lang="en-US" b="1" dirty="0" err="1"/>
              <a:t>tfrecord</a:t>
            </a:r>
            <a:r>
              <a:rPr lang="en-US" dirty="0"/>
              <a:t> + </a:t>
            </a:r>
            <a:r>
              <a:rPr lang="en-US" b="1" dirty="0"/>
              <a:t>validate???[0-4,6-9].</a:t>
            </a:r>
            <a:r>
              <a:rPr lang="en-US" b="1" dirty="0" err="1"/>
              <a:t>tfrecord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Validation set: </a:t>
            </a:r>
            <a:r>
              <a:rPr lang="en-US" b="1" dirty="0"/>
              <a:t>validate???5.tfrecord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Baseline models: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1DF16F5-306F-DB45-AFF2-FBFDFA309E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6939749"/>
              </p:ext>
            </p:extLst>
          </p:nvPr>
        </p:nvGraphicFramePr>
        <p:xfrm>
          <a:off x="279781" y="3074551"/>
          <a:ext cx="8109673" cy="2966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910186">
                  <a:extLst>
                    <a:ext uri="{9D8B030D-6E8A-4147-A177-3AD203B41FA5}">
                      <a16:colId xmlns:a16="http://schemas.microsoft.com/office/drawing/2014/main" val="1724899721"/>
                    </a:ext>
                  </a:extLst>
                </a:gridCol>
                <a:gridCol w="6199487">
                  <a:extLst>
                    <a:ext uri="{9D8B030D-6E8A-4147-A177-3AD203B41FA5}">
                      <a16:colId xmlns:a16="http://schemas.microsoft.com/office/drawing/2014/main" val="489356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family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Brief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368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Learnable Pooling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Gated </a:t>
                      </a:r>
                      <a:r>
                        <a:rPr lang="en-US" dirty="0" err="1"/>
                        <a:t>NetVLAD</a:t>
                      </a:r>
                      <a:r>
                        <a:rPr lang="en-US" dirty="0"/>
                        <a:t> with 256 clusters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931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Learnable Pooling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Gated </a:t>
                      </a:r>
                      <a:r>
                        <a:rPr lang="en-US" dirty="0" err="1"/>
                        <a:t>NetFV</a:t>
                      </a:r>
                      <a:r>
                        <a:rPr lang="en-US" dirty="0"/>
                        <a:t> with 128 clusters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96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Bag of 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Gated soft-</a:t>
                      </a:r>
                      <a:r>
                        <a:rPr lang="en-US" dirty="0" err="1"/>
                        <a:t>DBoW</a:t>
                      </a:r>
                      <a:r>
                        <a:rPr lang="en-US" dirty="0"/>
                        <a:t> with 4096 clusters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605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Bag of 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Soft-</a:t>
                      </a:r>
                      <a:r>
                        <a:rPr lang="en-US" sz="1800" kern="1200" dirty="0" err="1">
                          <a:effectLst/>
                        </a:rPr>
                        <a:t>DBoW</a:t>
                      </a:r>
                      <a:r>
                        <a:rPr lang="en-US" sz="1800" kern="1200" dirty="0">
                          <a:effectLst/>
                        </a:rPr>
                        <a:t> with 8000 clusters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611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Learnable Pooling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Gated </a:t>
                      </a:r>
                      <a:r>
                        <a:rPr lang="en-US" dirty="0" err="1"/>
                        <a:t>NetRVLAD</a:t>
                      </a:r>
                      <a:r>
                        <a:rPr lang="en-US" dirty="0"/>
                        <a:t> with 256 clusters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581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Gated recurrent unit (GRU) with 2 layers and 1024 cells per layer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245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LSTM with 2 layers and 1024 cells per layer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42492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3A542B00-866C-414F-B76A-186E6A741408}"/>
              </a:ext>
            </a:extLst>
          </p:cNvPr>
          <p:cNvSpPr txBox="1"/>
          <p:nvPr/>
        </p:nvSpPr>
        <p:spPr>
          <a:xfrm>
            <a:off x="8737800" y="3074551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Context gating: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80AC697-351A-9548-BB5A-42D701238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3771" y="3480949"/>
            <a:ext cx="1993900" cy="2286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33ECABB-55AC-154C-9172-28AFC09F4B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3615" y="3972001"/>
            <a:ext cx="3454212" cy="117181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BD943AC-6C55-AF42-88FE-B72617485467}"/>
              </a:ext>
            </a:extLst>
          </p:cNvPr>
          <p:cNvSpPr/>
          <p:nvPr/>
        </p:nvSpPr>
        <p:spPr>
          <a:xfrm>
            <a:off x="934339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compression &lt; 1GB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8E4EAA9-F4C8-9D47-9A30-3276C2FDC46E}"/>
              </a:ext>
            </a:extLst>
          </p:cNvPr>
          <p:cNvSpPr txBox="1"/>
          <p:nvPr/>
        </p:nvSpPr>
        <p:spPr>
          <a:xfrm>
            <a:off x="279781" y="6245326"/>
            <a:ext cx="1170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models are kept original, trained with Adam optimizer (LR = 0.0002 with exponential decay 0.8 for every 4M samples)</a:t>
            </a:r>
          </a:p>
        </p:txBody>
      </p:sp>
    </p:spTree>
    <p:extLst>
      <p:ext uri="{BB962C8B-B14F-4D97-AF65-F5344CB8AC3E}">
        <p14:creationId xmlns:p14="http://schemas.microsoft.com/office/powerpoint/2010/main" val="1383401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D81711-C1C8-DB4E-BEE3-40B10421B710}"/>
              </a:ext>
            </a:extLst>
          </p:cNvPr>
          <p:cNvSpPr/>
          <p:nvPr/>
        </p:nvSpPr>
        <p:spPr>
          <a:xfrm>
            <a:off x="633529" y="354506"/>
            <a:ext cx="2095018" cy="59030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D4266-509E-6C4F-9682-B691E6BC3A2A}"/>
              </a:ext>
            </a:extLst>
          </p:cNvPr>
          <p:cNvSpPr/>
          <p:nvPr/>
        </p:nvSpPr>
        <p:spPr>
          <a:xfrm>
            <a:off x="3490628" y="354506"/>
            <a:ext cx="2095018" cy="59030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3F5D0-768D-F643-8473-18C723E54E62}"/>
              </a:ext>
            </a:extLst>
          </p:cNvPr>
          <p:cNvSpPr/>
          <p:nvPr/>
        </p:nvSpPr>
        <p:spPr>
          <a:xfrm>
            <a:off x="6417013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Post-process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D9D2CA-A68E-E84D-9BD1-02D7CB69D7F9}"/>
              </a:ext>
            </a:extLst>
          </p:cNvPr>
          <p:cNvCxnSpPr>
            <a:stCxn id="5" idx="3"/>
          </p:cNvCxnSpPr>
          <p:nvPr/>
        </p:nvCxnSpPr>
        <p:spPr>
          <a:xfrm>
            <a:off x="2728547" y="649660"/>
            <a:ext cx="762081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DD39E6-3BCB-E245-B2C9-9E3BA7D7611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585646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383952-E89E-D745-A183-26BB957042A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12031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D8452E-AA63-284F-AEF9-3AE2C7D35E3B}"/>
              </a:ext>
            </a:extLst>
          </p:cNvPr>
          <p:cNvSpPr txBox="1"/>
          <p:nvPr/>
        </p:nvSpPr>
        <p:spPr>
          <a:xfrm>
            <a:off x="685797" y="992856"/>
            <a:ext cx="19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augmentation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57716A-D288-0043-8E76-9569A7981AD7}"/>
              </a:ext>
            </a:extLst>
          </p:cNvPr>
          <p:cNvSpPr txBox="1"/>
          <p:nvPr/>
        </p:nvSpPr>
        <p:spPr>
          <a:xfrm>
            <a:off x="3358968" y="992856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</a:rPr>
              <a:t>Submodels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ensembling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199BF6-C467-F247-A4C2-BE706BAD6124}"/>
              </a:ext>
            </a:extLst>
          </p:cNvPr>
          <p:cNvSpPr txBox="1"/>
          <p:nvPr/>
        </p:nvSpPr>
        <p:spPr>
          <a:xfrm>
            <a:off x="6539589" y="992856"/>
            <a:ext cx="184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relationship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DD667F-90D9-044D-9B97-31142B68A62B}"/>
              </a:ext>
            </a:extLst>
          </p:cNvPr>
          <p:cNvSpPr txBox="1"/>
          <p:nvPr/>
        </p:nvSpPr>
        <p:spPr>
          <a:xfrm>
            <a:off x="9263771" y="992856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Knowledge distillation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94E484-696B-DD49-9572-135AFF5A97E8}"/>
              </a:ext>
            </a:extLst>
          </p:cNvPr>
          <p:cNvSpPr txBox="1"/>
          <p:nvPr/>
        </p:nvSpPr>
        <p:spPr>
          <a:xfrm>
            <a:off x="427567" y="172662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1DF16F5-306F-DB45-AFF2-FBFDFA309E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8151593"/>
              </p:ext>
            </p:extLst>
          </p:nvPr>
        </p:nvGraphicFramePr>
        <p:xfrm>
          <a:off x="1727480" y="2463852"/>
          <a:ext cx="8547697" cy="3774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578220">
                  <a:extLst>
                    <a:ext uri="{9D8B030D-6E8A-4147-A177-3AD203B41FA5}">
                      <a16:colId xmlns:a16="http://schemas.microsoft.com/office/drawing/2014/main" val="1724899721"/>
                    </a:ext>
                  </a:extLst>
                </a:gridCol>
                <a:gridCol w="1969477">
                  <a:extLst>
                    <a:ext uri="{9D8B030D-6E8A-4147-A177-3AD203B41FA5}">
                      <a16:colId xmlns:a16="http://schemas.microsoft.com/office/drawing/2014/main" val="489356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Experiment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GAP 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368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 baseline model (gated </a:t>
                      </a:r>
                      <a:r>
                        <a:rPr lang="en-US" dirty="0" err="1"/>
                        <a:t>NetVLAD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85.75 (Val GAP)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931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 gated </a:t>
                      </a:r>
                      <a:r>
                        <a:rPr lang="en-US" dirty="0" err="1"/>
                        <a:t>NetVLAD</a:t>
                      </a:r>
                      <a:r>
                        <a:rPr lang="en-US" dirty="0"/>
                        <a:t> model + video-level </a:t>
                      </a:r>
                      <a:r>
                        <a:rPr lang="en-US" dirty="0" err="1"/>
                        <a:t>MoE</a:t>
                      </a:r>
                      <a:r>
                        <a:rPr lang="en-US" dirty="0"/>
                        <a:t> model trained with augmented dataset in feature 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85.98 (Val GAP)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96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 gated </a:t>
                      </a:r>
                      <a:r>
                        <a:rPr lang="en-US" dirty="0" err="1"/>
                        <a:t>NetVLAD</a:t>
                      </a:r>
                      <a:r>
                        <a:rPr lang="en-US" dirty="0"/>
                        <a:t> model + regularized DNN exploiting label relationship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87.88 (Val GAP)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605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 simple average </a:t>
                      </a:r>
                      <a:r>
                        <a:rPr lang="en-US" dirty="0" err="1"/>
                        <a:t>ensembling</a:t>
                      </a:r>
                      <a:r>
                        <a:rPr lang="en-US" dirty="0"/>
                        <a:t> of all of the 7 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88.27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6110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 simple average </a:t>
                      </a:r>
                      <a:r>
                        <a:rPr lang="en-US" dirty="0" err="1"/>
                        <a:t>ensembling</a:t>
                      </a:r>
                      <a:r>
                        <a:rPr lang="en-US" dirty="0"/>
                        <a:t> of two sets of all of the 7 models (14 models in total)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581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Ensembled using learned weights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245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Distilled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87.32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42492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6E10500-4DED-BB44-AEAE-DB498737CB40}"/>
              </a:ext>
            </a:extLst>
          </p:cNvPr>
          <p:cNvSpPr txBox="1"/>
          <p:nvPr/>
        </p:nvSpPr>
        <p:spPr>
          <a:xfrm>
            <a:off x="4041622" y="6238292"/>
            <a:ext cx="3351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GAP performance per experiment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1F29E3-C41F-8F40-B3A6-9D4F5C6B3EF5}"/>
              </a:ext>
            </a:extLst>
          </p:cNvPr>
          <p:cNvSpPr txBox="1"/>
          <p:nvPr/>
        </p:nvSpPr>
        <p:spPr>
          <a:xfrm>
            <a:off x="427567" y="1726623"/>
            <a:ext cx="6800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Approach: combine efficient </a:t>
            </a:r>
            <a:r>
              <a:rPr lang="en-US" dirty="0" err="1"/>
              <a:t>submodels</a:t>
            </a:r>
            <a:r>
              <a:rPr lang="en-US" dirty="0"/>
              <a:t> to have a better performance.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BE4B4C9-907B-ED40-8A02-CE2996AC7725}"/>
              </a:ext>
            </a:extLst>
          </p:cNvPr>
          <p:cNvSpPr/>
          <p:nvPr/>
        </p:nvSpPr>
        <p:spPr>
          <a:xfrm>
            <a:off x="934339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compression &lt; 1GB</a:t>
            </a:r>
          </a:p>
        </p:txBody>
      </p:sp>
    </p:spTree>
    <p:extLst>
      <p:ext uri="{BB962C8B-B14F-4D97-AF65-F5344CB8AC3E}">
        <p14:creationId xmlns:p14="http://schemas.microsoft.com/office/powerpoint/2010/main" val="709947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9D81711-C1C8-DB4E-BEE3-40B10421B710}"/>
              </a:ext>
            </a:extLst>
          </p:cNvPr>
          <p:cNvSpPr/>
          <p:nvPr/>
        </p:nvSpPr>
        <p:spPr>
          <a:xfrm>
            <a:off x="633529" y="354506"/>
            <a:ext cx="2095018" cy="59030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ED4266-509E-6C4F-9682-B691E6BC3A2A}"/>
              </a:ext>
            </a:extLst>
          </p:cNvPr>
          <p:cNvSpPr/>
          <p:nvPr/>
        </p:nvSpPr>
        <p:spPr>
          <a:xfrm>
            <a:off x="3490628" y="354506"/>
            <a:ext cx="2095018" cy="59030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93F5D0-768D-F643-8473-18C723E54E62}"/>
              </a:ext>
            </a:extLst>
          </p:cNvPr>
          <p:cNvSpPr/>
          <p:nvPr/>
        </p:nvSpPr>
        <p:spPr>
          <a:xfrm>
            <a:off x="6417013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Post-process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2D9D2CA-A68E-E84D-9BD1-02D7CB69D7F9}"/>
              </a:ext>
            </a:extLst>
          </p:cNvPr>
          <p:cNvCxnSpPr>
            <a:stCxn id="5" idx="3"/>
          </p:cNvCxnSpPr>
          <p:nvPr/>
        </p:nvCxnSpPr>
        <p:spPr>
          <a:xfrm>
            <a:off x="2728547" y="649660"/>
            <a:ext cx="762081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DDD39E6-3BCB-E245-B2C9-9E3BA7D7611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5585646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1383952-E89E-D745-A183-26BB957042A0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512031" y="649660"/>
            <a:ext cx="83136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D8452E-AA63-284F-AEF9-3AE2C7D35E3B}"/>
              </a:ext>
            </a:extLst>
          </p:cNvPr>
          <p:cNvSpPr txBox="1"/>
          <p:nvPr/>
        </p:nvSpPr>
        <p:spPr>
          <a:xfrm>
            <a:off x="685797" y="992856"/>
            <a:ext cx="1990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augmentation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57716A-D288-0043-8E76-9569A7981AD7}"/>
              </a:ext>
            </a:extLst>
          </p:cNvPr>
          <p:cNvSpPr txBox="1"/>
          <p:nvPr/>
        </p:nvSpPr>
        <p:spPr>
          <a:xfrm>
            <a:off x="3358968" y="992856"/>
            <a:ext cx="2358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2"/>
                </a:solidFill>
              </a:rPr>
              <a:t>Submodels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ensembling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199BF6-C467-F247-A4C2-BE706BAD6124}"/>
              </a:ext>
            </a:extLst>
          </p:cNvPr>
          <p:cNvSpPr txBox="1"/>
          <p:nvPr/>
        </p:nvSpPr>
        <p:spPr>
          <a:xfrm>
            <a:off x="6539589" y="992856"/>
            <a:ext cx="184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Label relationship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DD667F-90D9-044D-9B97-31142B68A62B}"/>
              </a:ext>
            </a:extLst>
          </p:cNvPr>
          <p:cNvSpPr txBox="1"/>
          <p:nvPr/>
        </p:nvSpPr>
        <p:spPr>
          <a:xfrm>
            <a:off x="9263771" y="992856"/>
            <a:ext cx="225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Knowledge distillation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94E484-696B-DD49-9572-135AFF5A97E8}"/>
              </a:ext>
            </a:extLst>
          </p:cNvPr>
          <p:cNvSpPr txBox="1"/>
          <p:nvPr/>
        </p:nvSpPr>
        <p:spPr>
          <a:xfrm>
            <a:off x="427567" y="172662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E10500-4DED-BB44-AEAE-DB498737CB40}"/>
              </a:ext>
            </a:extLst>
          </p:cNvPr>
          <p:cNvSpPr txBox="1"/>
          <p:nvPr/>
        </p:nvSpPr>
        <p:spPr>
          <a:xfrm>
            <a:off x="4041621" y="6238292"/>
            <a:ext cx="3848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Learned weights for 7 baseline models.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1F29E3-C41F-8F40-B3A6-9D4F5C6B3EF5}"/>
              </a:ext>
            </a:extLst>
          </p:cNvPr>
          <p:cNvSpPr txBox="1"/>
          <p:nvPr/>
        </p:nvSpPr>
        <p:spPr>
          <a:xfrm>
            <a:off x="427567" y="1726623"/>
            <a:ext cx="51915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Approach: … but how to combine?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Simple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Per-model linearly-weighted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Per-model and per-class linearly-weighted average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533336F3-2C4B-754C-A950-462A89E295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942280"/>
              </p:ext>
            </p:extLst>
          </p:nvPr>
        </p:nvGraphicFramePr>
        <p:xfrm>
          <a:off x="4004701" y="3210488"/>
          <a:ext cx="3921944" cy="29260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95529">
                  <a:extLst>
                    <a:ext uri="{9D8B030D-6E8A-4147-A177-3AD203B41FA5}">
                      <a16:colId xmlns:a16="http://schemas.microsoft.com/office/drawing/2014/main" val="1724899721"/>
                    </a:ext>
                  </a:extLst>
                </a:gridCol>
                <a:gridCol w="2026415">
                  <a:extLst>
                    <a:ext uri="{9D8B030D-6E8A-4147-A177-3AD203B41FA5}">
                      <a16:colId xmlns:a16="http://schemas.microsoft.com/office/drawing/2014/main" val="489356232"/>
                    </a:ext>
                  </a:extLst>
                </a:gridCol>
              </a:tblGrid>
              <a:tr h="3057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4368902"/>
                  </a:ext>
                </a:extLst>
              </a:tr>
              <a:tr h="309973">
                <a:tc>
                  <a:txBody>
                    <a:bodyPr/>
                    <a:lstStyle/>
                    <a:p>
                      <a:r>
                        <a:rPr lang="en-US" dirty="0"/>
                        <a:t>Gated </a:t>
                      </a:r>
                      <a:r>
                        <a:rPr lang="en-US" dirty="0" err="1"/>
                        <a:t>NetVLAD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0.2367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3931920"/>
                  </a:ext>
                </a:extLst>
              </a:tr>
              <a:tr h="243117">
                <a:tc>
                  <a:txBody>
                    <a:bodyPr/>
                    <a:lstStyle/>
                    <a:p>
                      <a:r>
                        <a:rPr lang="en-US" dirty="0"/>
                        <a:t>Gated </a:t>
                      </a:r>
                      <a:r>
                        <a:rPr lang="en-US" dirty="0" err="1"/>
                        <a:t>NetFV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0.1508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96534"/>
                  </a:ext>
                </a:extLst>
              </a:tr>
              <a:tr h="309973">
                <a:tc>
                  <a:txBody>
                    <a:bodyPr/>
                    <a:lstStyle/>
                    <a:p>
                      <a:r>
                        <a:rPr lang="en-US" dirty="0"/>
                        <a:t>Gated soft-</a:t>
                      </a:r>
                      <a:r>
                        <a:rPr lang="en-US" dirty="0" err="1"/>
                        <a:t>DBoW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0.1590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605678"/>
                  </a:ext>
                </a:extLst>
              </a:tr>
              <a:tr h="309973">
                <a:tc>
                  <a:txBody>
                    <a:bodyPr/>
                    <a:lstStyle/>
                    <a:p>
                      <a:r>
                        <a:rPr lang="en-US" dirty="0"/>
                        <a:t>Soft-</a:t>
                      </a:r>
                      <a:r>
                        <a:rPr lang="en-US" dirty="0" err="1"/>
                        <a:t>DBoW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0.1000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611031"/>
                  </a:ext>
                </a:extLst>
              </a:tr>
              <a:tr h="309973">
                <a:tc>
                  <a:txBody>
                    <a:bodyPr/>
                    <a:lstStyle/>
                    <a:p>
                      <a:r>
                        <a:rPr lang="en-US" dirty="0"/>
                        <a:t>Gated </a:t>
                      </a:r>
                      <a:r>
                        <a:rPr lang="en-US" dirty="0" err="1"/>
                        <a:t>NetRVLAD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0.1968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581642"/>
                  </a:ext>
                </a:extLst>
              </a:tr>
              <a:tr h="309973">
                <a:tc>
                  <a:txBody>
                    <a:bodyPr/>
                    <a:lstStyle/>
                    <a:p>
                      <a:r>
                        <a:rPr lang="en-US" dirty="0"/>
                        <a:t>GRU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0.1306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245380"/>
                  </a:ext>
                </a:extLst>
              </a:tr>
              <a:tr h="309973">
                <a:tc>
                  <a:txBody>
                    <a:bodyPr/>
                    <a:lstStyle/>
                    <a:p>
                      <a:r>
                        <a:rPr lang="en-US" dirty="0"/>
                        <a:t>LSTM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0.0621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424928"/>
                  </a:ext>
                </a:extLst>
              </a:tr>
            </a:tbl>
          </a:graphicData>
        </a:graphic>
      </p:graphicFrame>
      <p:sp>
        <p:nvSpPr>
          <p:cNvPr id="24" name="Rectangle 23">
            <a:extLst>
              <a:ext uri="{FF2B5EF4-FFF2-40B4-BE49-F238E27FC236}">
                <a16:creationId xmlns:a16="http://schemas.microsoft.com/office/drawing/2014/main" id="{AAABA17A-C46A-D049-B252-72F308187EFE}"/>
              </a:ext>
            </a:extLst>
          </p:cNvPr>
          <p:cNvSpPr/>
          <p:nvPr/>
        </p:nvSpPr>
        <p:spPr>
          <a:xfrm>
            <a:off x="9343398" y="354506"/>
            <a:ext cx="2095018" cy="590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compression &lt; 1GB</a:t>
            </a:r>
          </a:p>
        </p:txBody>
      </p:sp>
    </p:spTree>
    <p:extLst>
      <p:ext uri="{BB962C8B-B14F-4D97-AF65-F5344CB8AC3E}">
        <p14:creationId xmlns:p14="http://schemas.microsoft.com/office/powerpoint/2010/main" val="2326046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1097</Words>
  <Application>Microsoft Macintosh PowerPoint</Application>
  <PresentationFormat>Widescreen</PresentationFormat>
  <Paragraphs>212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Axon AI’s Solution to the 2nd YouTube-8M  Video Understanding Challenge</vt:lpstr>
      <vt:lpstr>YouTube-8M challenge</vt:lpstr>
      <vt:lpstr>Challenge strategy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Thank you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Dang The Huynh</dc:creator>
  <cp:lastModifiedBy>Chuck Cho</cp:lastModifiedBy>
  <cp:revision>195</cp:revision>
  <dcterms:created xsi:type="dcterms:W3CDTF">2018-08-28T02:46:16Z</dcterms:created>
  <dcterms:modified xsi:type="dcterms:W3CDTF">2018-08-29T00:22:41Z</dcterms:modified>
</cp:coreProperties>
</file>

<file path=docProps/thumbnail.jpeg>
</file>